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34" r:id="rId3"/>
    <p:sldId id="330" r:id="rId4"/>
    <p:sldId id="272" r:id="rId5"/>
    <p:sldId id="273" r:id="rId6"/>
    <p:sldId id="274" r:id="rId7"/>
    <p:sldId id="303" r:id="rId8"/>
    <p:sldId id="358" r:id="rId9"/>
    <p:sldId id="356" r:id="rId10"/>
    <p:sldId id="357" r:id="rId11"/>
    <p:sldId id="359" r:id="rId12"/>
    <p:sldId id="354" r:id="rId13"/>
    <p:sldId id="360" r:id="rId14"/>
    <p:sldId id="361" r:id="rId15"/>
    <p:sldId id="3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/>
    <p:restoredTop sz="96327"/>
  </p:normalViewPr>
  <p:slideViewPr>
    <p:cSldViewPr snapToGrid="0">
      <p:cViewPr varScale="1">
        <p:scale>
          <a:sx n="95" d="100"/>
          <a:sy n="95" d="100"/>
        </p:scale>
        <p:origin x="20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4C8C0-0C1E-D447-A6DA-5BF9E732D1EF}" type="datetimeFigureOut">
              <a:rPr lang="en-US" smtClean="0"/>
              <a:t>8/21/25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414A0-4E43-B244-BF62-FDB8F3884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2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42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04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05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8367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7EEE-A3CF-443A-2482-35E18D99A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F8B9C-F5BA-17F9-0A1A-E9665612F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F8FBE-FBBE-A0CC-FC42-3FF15B0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E2043-136C-34E3-9B5E-AC338246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56A4-24F1-F505-9F17-D7CBFCAE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9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AD7-CB39-F4FD-60C8-BAB7581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E9A8A-5BCD-ACF0-C136-CDF4EF43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72173-7BCD-6D53-45A8-FCA73BB2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2C7C-335D-7160-23CE-C24A4F78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CEB18-C173-EFB3-1C85-A031B29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DC207-D54F-2803-D3CC-9C09125C6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2E1E2-9E3B-784D-3CE4-2296C22F6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6E86C-E00B-BD36-A411-67778DF4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2B7-B14D-6AB6-B8C9-06EE3BCF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8E9E8-5085-B615-86BC-FA6AF9D5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BEDB-C75D-A176-F1E1-2D61BD64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EA41-92F4-D93D-5DF9-8B79882E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330B2-BD20-D788-65A6-746C9CD1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1D4E-2093-22B2-0224-6CCBB362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B169-B36C-E793-5F8A-BFAD72B3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088F-0963-1409-208E-743C84B4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810C-6BA9-7DB2-3B0B-720C42B3C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797A-1838-CB89-1256-14F12FF1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F2D03-E3A0-4FEA-0011-C37F65BB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F4D0B-2CE2-143E-8B6E-602564B8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6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19120-C89A-B32D-C285-5A1F7A2A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ABE6-B752-F669-D1B4-AC8F049FC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3714-0478-85A7-EDB7-9D329DB61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DCCEE-DA65-5FEA-DBE1-A4FFB71A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FB5A0-AAA7-A256-BA01-54C1A24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F0E0C-8C61-C6B0-8D2F-98C1C0F1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963-B75A-5C26-1085-A924CA35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618E1-9250-45C9-B6CB-F5EC9FCD4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F8B2-EBF4-1934-4B10-E0E23D984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E85D9-CA66-2837-5A04-B23B8660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643F1-9724-47B2-6CDC-D890213F2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01FAC-E8AC-52D9-1A16-B217F1A6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BFE5D-39D1-6E86-A570-37A00E3A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A485E-6264-CBC0-1FF3-552D8DDB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FF0-D8D3-C301-C696-45BC20EB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1B914-1337-0FD9-892B-B99F460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03B48-34D2-3263-7740-5983D6F7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75E22-D3FA-A3BE-F2D4-6CCB10CD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E6F61-7AE2-FCC6-43FD-ED979C4E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72E01-7045-0DD5-9E9A-B9D643B3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3559-F5B7-5AA5-561B-0308F9F1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62457-9C61-FB3A-E090-794F70CC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A638-5B5A-F81F-B2BB-7D4BC2CC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FA28D-530E-D553-BD5E-0834C6956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1CD66-9BCC-71D8-DC72-F5912A2D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4C7AA-84C9-DE87-FFC9-13E44AF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3F64-36A6-C563-B8F8-7149E9CC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9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AE18-9F94-F919-8625-C0724FDF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6D54EC-1B48-2A18-CDF8-E331B4674B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C52F0-4853-2AF7-6240-A9A13CC43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48310-14CE-7E1E-AC35-4A75EA9F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B3B96-74D7-0A95-CBCC-E43B376D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E2FF1-191F-F55E-1038-7A84E4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68CCB-F95C-78B8-AB3B-75046B53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051CA-AE6B-5AD3-B31B-D128E8361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44A3A-5FE8-9765-97A4-8D78B80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E255-8371-B349-B2F5-F8C6C9FF431B}" type="datetimeFigureOut">
              <a:rPr lang="en-US" smtClean="0"/>
              <a:t>8/21/25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77786-E37B-BA0A-FBBA-967E2DAF5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D85-D531-06A4-DD93-B6A9AC1AC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475D4-DDD0-8942-A6FE-1A9682155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0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1B36-9C62-3FFE-74C5-B0303391B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Logic and Processor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AFB11C-46EE-C1B0-9B56-FAD330B5A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Charles R. Severance</a:t>
            </a:r>
          </a:p>
          <a:p>
            <a:r>
              <a:rPr lang="en-US" dirty="0"/>
              <a:t>www.ca4e.com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C2F3-A223-8A55-0B71-F16892E5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457D1-0904-D7BC-52D3-C852AA6B8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71129" cy="4351338"/>
          </a:xfrm>
        </p:spPr>
        <p:txBody>
          <a:bodyPr/>
          <a:lstStyle/>
          <a:p>
            <a:r>
              <a:rPr lang="en-US" dirty="0"/>
              <a:t>We start with gates and build reusable components and then combine those components to implement programmable digital logic</a:t>
            </a:r>
          </a:p>
          <a:p>
            <a:r>
              <a:rPr lang="en-US" dirty="0"/>
              <a:t>Software translates our abstract design into transistors and then creates an optimal layout for our chip</a:t>
            </a:r>
          </a:p>
          <a:p>
            <a:r>
              <a:rPr lang="en-US" dirty="0"/>
              <a:t>Photo lithography is then used to build the chip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DB18DA-F22C-5C36-9309-248C5A19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10" t="23370" r="10354" b="5002"/>
          <a:stretch/>
        </p:blipFill>
        <p:spPr>
          <a:xfrm>
            <a:off x="9210283" y="2167256"/>
            <a:ext cx="1998838" cy="1463450"/>
          </a:xfrm>
          <a:prstGeom prst="rect">
            <a:avLst/>
          </a:prstGeom>
        </p:spPr>
      </p:pic>
      <p:pic>
        <p:nvPicPr>
          <p:cNvPr id="6" name="Picture 5" descr="A diagram of a circuit&#10;&#10;AI-generated content may be incorrect.">
            <a:extLst>
              <a:ext uri="{FF2B5EF4-FFF2-40B4-BE49-F238E27FC236}">
                <a16:creationId xmlns:a16="http://schemas.microsoft.com/office/drawing/2014/main" id="{E5D67C61-C986-07A8-0BDC-3DFE1CD1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235" y="480883"/>
            <a:ext cx="1752103" cy="1934932"/>
          </a:xfrm>
          <a:prstGeom prst="rect">
            <a:avLst/>
          </a:prstGeom>
        </p:spPr>
      </p:pic>
      <p:pic>
        <p:nvPicPr>
          <p:cNvPr id="7" name="Picture 6" descr="A picture of the internal layout of the Intel 4004 taken with a microscope showing gates and wires.">
            <a:extLst>
              <a:ext uri="{FF2B5EF4-FFF2-40B4-BE49-F238E27FC236}">
                <a16:creationId xmlns:a16="http://schemas.microsoft.com/office/drawing/2014/main" id="{DE94410C-6E53-D131-2F0D-DA96A870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403" y="3926627"/>
            <a:ext cx="2597225" cy="193493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22D20E1-1C87-4CFE-E85E-F556682021B6}"/>
              </a:ext>
            </a:extLst>
          </p:cNvPr>
          <p:cNvSpPr/>
          <p:nvPr/>
        </p:nvSpPr>
        <p:spPr>
          <a:xfrm rot="2593303">
            <a:off x="8388429" y="2232400"/>
            <a:ext cx="518657" cy="22643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8177EDE-737F-632F-5774-B1962806C01F}"/>
              </a:ext>
            </a:extLst>
          </p:cNvPr>
          <p:cNvSpPr/>
          <p:nvPr/>
        </p:nvSpPr>
        <p:spPr>
          <a:xfrm rot="7666410">
            <a:off x="8802945" y="3243159"/>
            <a:ext cx="518657" cy="22643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9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53EC3-CA39-99BC-486C-F57B891D5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A45F-E037-01CF-C43A-6924D4F2C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gates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3BA36-71B0-CA5E-CC16-CA8A271A0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32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C2369D-D562-B0BE-60B0-87E704FC3DC1}"/>
              </a:ext>
            </a:extLst>
          </p:cNvPr>
          <p:cNvGraphicFramePr>
            <a:graphicFrameLocks noGrp="1"/>
          </p:cNvGraphicFramePr>
          <p:nvPr/>
        </p:nvGraphicFramePr>
        <p:xfrm>
          <a:off x="680069" y="3180294"/>
          <a:ext cx="18440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040">
                  <a:extLst>
                    <a:ext uri="{9D8B030D-6E8A-4147-A177-3AD203B41FA5}">
                      <a16:colId xmlns:a16="http://schemas.microsoft.com/office/drawing/2014/main" val="434005091"/>
                    </a:ext>
                  </a:extLst>
                </a:gridCol>
                <a:gridCol w="922040">
                  <a:extLst>
                    <a:ext uri="{9D8B030D-6E8A-4147-A177-3AD203B41FA5}">
                      <a16:colId xmlns:a16="http://schemas.microsoft.com/office/drawing/2014/main" val="1017842541"/>
                    </a:ext>
                  </a:extLst>
                </a:gridCol>
              </a:tblGrid>
              <a:tr h="294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480945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066162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376286"/>
                  </a:ext>
                </a:extLst>
              </a:tr>
            </a:tbl>
          </a:graphicData>
        </a:graphic>
      </p:graphicFrame>
      <p:pic>
        <p:nvPicPr>
          <p:cNvPr id="1026" name="Picture 2" descr="AND gate symbol with two inputs (A and B) and one output (Q)">
            <a:extLst>
              <a:ext uri="{FF2B5EF4-FFF2-40B4-BE49-F238E27FC236}">
                <a16:creationId xmlns:a16="http://schemas.microsoft.com/office/drawing/2014/main" id="{CCCD2300-5138-7D91-B061-530A2A201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754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 gate symbol with two inputs (A and B) and one output (Q)">
            <a:extLst>
              <a:ext uri="{FF2B5EF4-FFF2-40B4-BE49-F238E27FC236}">
                <a16:creationId xmlns:a16="http://schemas.microsoft.com/office/drawing/2014/main" id="{2B09A94E-F328-39CC-021E-16DF87DA8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89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OR (Exclusive OR) gate symbol with two inputs (A and B) and one output (Q)">
            <a:extLst>
              <a:ext uri="{FF2B5EF4-FFF2-40B4-BE49-F238E27FC236}">
                <a16:creationId xmlns:a16="http://schemas.microsoft.com/office/drawing/2014/main" id="{81345BDA-FD8C-48BD-1954-6AD50549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790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T gate symbol with one input (A) and one output (Q)">
            <a:extLst>
              <a:ext uri="{FF2B5EF4-FFF2-40B4-BE49-F238E27FC236}">
                <a16:creationId xmlns:a16="http://schemas.microsoft.com/office/drawing/2014/main" id="{D5C70DAD-341E-C0F2-08F1-2885E26D7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9" y="2343627"/>
            <a:ext cx="1524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4D7394-DD5E-3AB9-6540-9D68EEF6942B}"/>
              </a:ext>
            </a:extLst>
          </p:cNvPr>
          <p:cNvGraphicFramePr>
            <a:graphicFrameLocks noGrp="1"/>
          </p:cNvGraphicFramePr>
          <p:nvPr/>
        </p:nvGraphicFramePr>
        <p:xfrm>
          <a:off x="3364821" y="3036045"/>
          <a:ext cx="1981866" cy="196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622">
                  <a:extLst>
                    <a:ext uri="{9D8B030D-6E8A-4147-A177-3AD203B41FA5}">
                      <a16:colId xmlns:a16="http://schemas.microsoft.com/office/drawing/2014/main" val="1071248141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618565763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416198014"/>
                    </a:ext>
                  </a:extLst>
                </a:gridCol>
              </a:tblGrid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9787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39733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792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954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712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E4FC6D0-09B0-E511-EB8C-D7D6E2C80AC1}"/>
              </a:ext>
            </a:extLst>
          </p:cNvPr>
          <p:cNvSpPr txBox="1"/>
          <p:nvPr/>
        </p:nvSpPr>
        <p:spPr>
          <a:xfrm>
            <a:off x="1278142" y="1786325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CAB50-1C8B-F78B-A0B8-CFC7D7E956E9}"/>
              </a:ext>
            </a:extLst>
          </p:cNvPr>
          <p:cNvSpPr txBox="1"/>
          <p:nvPr/>
        </p:nvSpPr>
        <p:spPr>
          <a:xfrm>
            <a:off x="3928637" y="1806198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A0E22-E625-B093-CB92-B30E142F580C}"/>
              </a:ext>
            </a:extLst>
          </p:cNvPr>
          <p:cNvSpPr txBox="1"/>
          <p:nvPr/>
        </p:nvSpPr>
        <p:spPr>
          <a:xfrm>
            <a:off x="7095720" y="1773998"/>
            <a:ext cx="495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4BE7B-85A9-1D77-EC29-B65EDDFF599B}"/>
              </a:ext>
            </a:extLst>
          </p:cNvPr>
          <p:cNvSpPr txBox="1"/>
          <p:nvPr/>
        </p:nvSpPr>
        <p:spPr>
          <a:xfrm>
            <a:off x="9588531" y="1793240"/>
            <a:ext cx="168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Exclusive Or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9109CF-4285-5911-DD87-0D0AD4D9ECF0}"/>
              </a:ext>
            </a:extLst>
          </p:cNvPr>
          <p:cNvGraphicFramePr>
            <a:graphicFrameLocks noGrp="1"/>
          </p:cNvGraphicFramePr>
          <p:nvPr/>
        </p:nvGraphicFramePr>
        <p:xfrm>
          <a:off x="9429857" y="3062974"/>
          <a:ext cx="1981866" cy="196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622">
                  <a:extLst>
                    <a:ext uri="{9D8B030D-6E8A-4147-A177-3AD203B41FA5}">
                      <a16:colId xmlns:a16="http://schemas.microsoft.com/office/drawing/2014/main" val="1071248141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618565763"/>
                    </a:ext>
                  </a:extLst>
                </a:gridCol>
                <a:gridCol w="660622">
                  <a:extLst>
                    <a:ext uri="{9D8B030D-6E8A-4147-A177-3AD203B41FA5}">
                      <a16:colId xmlns:a16="http://schemas.microsoft.com/office/drawing/2014/main" val="2416198014"/>
                    </a:ext>
                  </a:extLst>
                </a:gridCol>
              </a:tblGrid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9787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39733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792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954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7121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3A3ED66-91BB-D928-E01A-8C5ECB274653}"/>
              </a:ext>
            </a:extLst>
          </p:cNvPr>
          <p:cNvGraphicFramePr>
            <a:graphicFrameLocks noGrp="1"/>
          </p:cNvGraphicFramePr>
          <p:nvPr/>
        </p:nvGraphicFramePr>
        <p:xfrm>
          <a:off x="6526950" y="3070940"/>
          <a:ext cx="1844079" cy="1960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693">
                  <a:extLst>
                    <a:ext uri="{9D8B030D-6E8A-4147-A177-3AD203B41FA5}">
                      <a16:colId xmlns:a16="http://schemas.microsoft.com/office/drawing/2014/main" val="1071248141"/>
                    </a:ext>
                  </a:extLst>
                </a:gridCol>
                <a:gridCol w="614693">
                  <a:extLst>
                    <a:ext uri="{9D8B030D-6E8A-4147-A177-3AD203B41FA5}">
                      <a16:colId xmlns:a16="http://schemas.microsoft.com/office/drawing/2014/main" val="2618565763"/>
                    </a:ext>
                  </a:extLst>
                </a:gridCol>
                <a:gridCol w="614693">
                  <a:extLst>
                    <a:ext uri="{9D8B030D-6E8A-4147-A177-3AD203B41FA5}">
                      <a16:colId xmlns:a16="http://schemas.microsoft.com/office/drawing/2014/main" val="2416198014"/>
                    </a:ext>
                  </a:extLst>
                </a:gridCol>
              </a:tblGrid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59787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39733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36792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9549"/>
                  </a:ext>
                </a:extLst>
              </a:tr>
              <a:tr h="39203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571218"/>
                  </a:ext>
                </a:extLst>
              </a:tr>
            </a:tbl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79196CD3-5CB7-4748-275F-7AA30867C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Mathematical Logic Gates</a:t>
            </a:r>
          </a:p>
        </p:txBody>
      </p:sp>
    </p:spTree>
    <p:extLst>
      <p:ext uri="{BB962C8B-B14F-4D97-AF65-F5344CB8AC3E}">
        <p14:creationId xmlns:p14="http://schemas.microsoft.com/office/powerpoint/2010/main" val="110797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A24A7-F12F-8D53-E18A-AC344967A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1AB25-408B-647D-BEC5-3CF3C338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229B6-14FD-9301-21F9-3C36B595E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4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9CF3B-CAB1-17D3-CA8E-9179BE6AA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B646-F085-4595-FC4E-E2D41C92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ACD9C-4620-3E91-0131-24183A842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3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6F43E-098E-DFCB-5B45-D69ECF070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1EC5-2C43-FE8F-3C11-A90FD6D2A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Language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8E176-219C-2D4F-D513-22FABC0E5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364A-BD83-EF2C-87F0-F771A1DB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0BF61-9935-A27D-1DFC-01E97268A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</a:p>
          <a:p>
            <a:r>
              <a:rPr lang="en-US" dirty="0"/>
              <a:t>What is a Central Processing Unit (CPU)</a:t>
            </a:r>
          </a:p>
          <a:p>
            <a:r>
              <a:rPr lang="en-US" dirty="0"/>
              <a:t>We can build VLSI chips with millions of transistors …</a:t>
            </a:r>
          </a:p>
          <a:p>
            <a:r>
              <a:rPr lang="en-US" dirty="0"/>
              <a:t>Start with gates - AND / OR / NOT / XOR …</a:t>
            </a:r>
          </a:p>
          <a:p>
            <a:r>
              <a:rPr lang="en-US" dirty="0"/>
              <a:t>Mathematical operations – half and full adders</a:t>
            </a:r>
          </a:p>
          <a:p>
            <a:r>
              <a:rPr lang="en-US" dirty="0"/>
              <a:t>Storing data – Latches and Flip-Flops</a:t>
            </a:r>
          </a:p>
          <a:p>
            <a:r>
              <a:rPr lang="en-US" dirty="0"/>
              <a:t>Programmable computations using machine code instructions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D18E3A-C036-ED0C-FC83-C253716A9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2646" cy="1325563"/>
          </a:xfrm>
        </p:spPr>
        <p:txBody>
          <a:bodyPr/>
          <a:lstStyle/>
          <a:p>
            <a:r>
              <a:rPr lang="en-US" dirty="0"/>
              <a:t>Computer Architecture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9A90A1-4D95-195B-A460-922DCA09E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1292" cy="3873194"/>
          </a:xfrm>
        </p:spPr>
        <p:txBody>
          <a:bodyPr>
            <a:normAutofit/>
          </a:bodyPr>
          <a:lstStyle/>
          <a:p>
            <a:r>
              <a:rPr lang="en-US" dirty="0"/>
              <a:t>Within the computer data is moved using electric wires</a:t>
            </a:r>
          </a:p>
          <a:p>
            <a:r>
              <a:rPr lang="en-US" dirty="0"/>
              <a:t>Each wire generally has a voltage that is either a "0" or "1"</a:t>
            </a:r>
          </a:p>
          <a:p>
            <a:r>
              <a:rPr lang="en-US" dirty="0"/>
              <a:t>Wires connect components like the CPU, Memory, or other devices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DE2D932-74E9-C4E7-4DB7-F46E04FB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56" y="1175201"/>
            <a:ext cx="5658615" cy="406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14407-5B02-6E11-CFD0-67CDEE2219CD}"/>
              </a:ext>
            </a:extLst>
          </p:cNvPr>
          <p:cNvSpPr txBox="1"/>
          <p:nvPr/>
        </p:nvSpPr>
        <p:spPr>
          <a:xfrm>
            <a:off x="1064968" y="5833756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Printed_circuit_board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366E4-A1E8-1708-F1AA-965C56860991}"/>
              </a:ext>
            </a:extLst>
          </p:cNvPr>
          <p:cNvSpPr txBox="1"/>
          <p:nvPr/>
        </p:nvSpPr>
        <p:spPr>
          <a:xfrm>
            <a:off x="7653167" y="5398477"/>
            <a:ext cx="3299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sound chip from a 1980's </a:t>
            </a:r>
          </a:p>
          <a:p>
            <a:pPr algn="ctr"/>
            <a:r>
              <a:rPr lang="en-US" dirty="0"/>
              <a:t>Commodore 64 connected to the</a:t>
            </a:r>
          </a:p>
          <a:p>
            <a:pPr algn="ctr"/>
            <a:r>
              <a:rPr lang="en-US" dirty="0"/>
              <a:t>motherboard</a:t>
            </a:r>
          </a:p>
        </p:txBody>
      </p:sp>
    </p:spTree>
    <p:extLst>
      <p:ext uri="{BB962C8B-B14F-4D97-AF65-F5344CB8AC3E}">
        <p14:creationId xmlns:p14="http://schemas.microsoft.com/office/powerpoint/2010/main" val="424436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572001" y="1029102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</a:t>
            </a: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Software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2124076" y="1591077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048251" y="1667277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5048250" y="3943752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8448676" y="2572152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60" name="Shape 360"/>
          <p:cNvCxnSpPr/>
          <p:nvPr/>
        </p:nvCxnSpPr>
        <p:spPr>
          <a:xfrm flipH="1">
            <a:off x="3773089" y="2436420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61" name="Shape 361"/>
          <p:cNvCxnSpPr/>
          <p:nvPr/>
        </p:nvCxnSpPr>
        <p:spPr>
          <a:xfrm rot="10800000">
            <a:off x="5543550" y="3174607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2" name="Shape 362"/>
          <p:cNvCxnSpPr/>
          <p:nvPr/>
        </p:nvCxnSpPr>
        <p:spPr>
          <a:xfrm>
            <a:off x="6259115" y="3187704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3" name="Shape 363"/>
          <p:cNvCxnSpPr/>
          <p:nvPr/>
        </p:nvCxnSpPr>
        <p:spPr>
          <a:xfrm flipH="1">
            <a:off x="7241382" y="2904336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4" name="Shape 364"/>
          <p:cNvCxnSpPr/>
          <p:nvPr/>
        </p:nvCxnSpPr>
        <p:spPr>
          <a:xfrm>
            <a:off x="7215187" y="3658001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65" name="Shape 365"/>
          <p:cNvSpPr txBox="1"/>
          <p:nvPr/>
        </p:nvSpPr>
        <p:spPr>
          <a:xfrm>
            <a:off x="9328546" y="767164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66" name="Shape 366"/>
          <p:cNvSpPr/>
          <p:nvPr/>
        </p:nvSpPr>
        <p:spPr>
          <a:xfrm>
            <a:off x="6886575" y="876701"/>
            <a:ext cx="1352550" cy="952500"/>
          </a:xfrm>
          <a:prstGeom prst="wedgeEllipseCallout">
            <a:avLst>
              <a:gd name="adj1" fmla="val -43827"/>
              <a:gd name="adj2" fmla="val 8022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E07B3-511B-326C-9D10-60AF05D4DAFC}"/>
              </a:ext>
            </a:extLst>
          </p:cNvPr>
          <p:cNvSpPr txBox="1"/>
          <p:nvPr/>
        </p:nvSpPr>
        <p:spPr>
          <a:xfrm>
            <a:off x="7562850" y="4795179"/>
            <a:ext cx="44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From: Python for Everybody (www.py4e.com)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75" tIns="28575" rIns="28575" bIns="28575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FF00"/>
              </a:buClr>
              <a:buSzPct val="25000"/>
            </a:pPr>
            <a:r>
              <a:rPr lang="en-US" sz="555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Definitions</a:t>
            </a:r>
          </a:p>
        </p:txBody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28575" tIns="28575" rIns="28575" bIns="28575" rtlCol="0" anchor="ctr" anchorCtr="0">
            <a:noAutofit/>
          </a:bodyPr>
          <a:lstStyle/>
          <a:p>
            <a:pPr marL="561975" indent="-266033">
              <a:lnSpc>
                <a:spcPct val="100000"/>
              </a:lnSpc>
              <a:spcBef>
                <a:spcPts val="0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 Processing Unit: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Runs the Program - The CPU is </a:t>
            </a:r>
            <a:b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always wondering </a:t>
            </a:r>
            <a:r>
              <a:rPr lang="en-US" sz="225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to do next</a:t>
            </a:r>
            <a:r>
              <a:rPr lang="en-US" sz="225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 Not the brains </a:t>
            </a:r>
            <a:b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exactly - very dumb but very very fast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 Devices: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Keyboard, Mouse, Touch Screen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Output Devices: 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Screen, Speakers, Printer, DVD Burner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 Memory: 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Fast small temporary storage - lost on reboot - aka RAM</a:t>
            </a:r>
          </a:p>
          <a:p>
            <a:pPr marL="561975" indent="-266033">
              <a:lnSpc>
                <a:spcPct val="100000"/>
              </a:lnSpc>
              <a:spcBef>
                <a:spcPts val="2625"/>
              </a:spcBef>
              <a:buClr>
                <a:srgbClr val="FFFF00"/>
              </a:buClr>
              <a:buSzPct val="100000"/>
              <a:buFont typeface="Cabin"/>
              <a:buChar char="•"/>
            </a:pPr>
            <a:r>
              <a:rPr lang="en-US" sz="225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 Memory:</a:t>
            </a:r>
            <a:r>
              <a:rPr lang="en-US" sz="22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Slower large permanent storage - lasts until deleted - disk drive / memory stick</a:t>
            </a:r>
          </a:p>
        </p:txBody>
      </p:sp>
      <p:pic>
        <p:nvPicPr>
          <p:cNvPr id="373" name="Shape 373" descr="An AMD CPU Chip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5950" y="2103833"/>
            <a:ext cx="1504950" cy="149661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10553700" y="1762125"/>
            <a:ext cx="1352550" cy="952500"/>
          </a:xfrm>
          <a:prstGeom prst="wedgeEllipseCallout">
            <a:avLst>
              <a:gd name="adj1" fmla="val -36159"/>
              <a:gd name="adj2" fmla="val 66254"/>
            </a:avLst>
          </a:prstGeom>
          <a:blipFill rotWithShape="1">
            <a:blip r:embed="rId4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/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/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/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/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/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/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/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5753101" y="3176078"/>
            <a:ext cx="2076449" cy="952500"/>
          </a:xfrm>
          <a:prstGeom prst="wedgeEllipseCallout">
            <a:avLst>
              <a:gd name="adj1" fmla="val -17963"/>
              <a:gd name="adj2" fmla="val 84303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FF00"/>
              </a:buClr>
              <a:buSzPct val="25000"/>
            </a:pPr>
            <a:r>
              <a:rPr lang="en-US" sz="195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if x&lt; 3: print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F1950-8399-AC84-8A82-F9FA697BE4A4}"/>
              </a:ext>
            </a:extLst>
          </p:cNvPr>
          <p:cNvSpPr txBox="1"/>
          <p:nvPr/>
        </p:nvSpPr>
        <p:spPr>
          <a:xfrm>
            <a:off x="7562850" y="4795179"/>
            <a:ext cx="44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From: Python for Everybody (www.py4e.com)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/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/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/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/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/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/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/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/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/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01001001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00111001</a:t>
            </a:r>
          </a:p>
        </p:txBody>
      </p:sp>
    </p:spTree>
    <p:extLst>
      <p:ext uri="{BB962C8B-B14F-4D97-AF65-F5344CB8AC3E}">
        <p14:creationId xmlns:p14="http://schemas.microsoft.com/office/powerpoint/2010/main" val="96633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6B699-B3BD-B413-19D5-DE60FED5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Microprocessors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43634-77BF-D8EE-DF45-06FB8BFA0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4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CC687BC-950A-6BDC-7BFA-91883C242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6694" cy="1325563"/>
          </a:xfrm>
        </p:spPr>
        <p:txBody>
          <a:bodyPr/>
          <a:lstStyle/>
          <a:p>
            <a:r>
              <a:rPr lang="en-US" dirty="0"/>
              <a:t>Very Large Scale Integration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FBE503-A2D2-7FFE-9710-AE8FD5A0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4035" cy="1697504"/>
          </a:xfrm>
        </p:spPr>
        <p:txBody>
          <a:bodyPr/>
          <a:lstStyle/>
          <a:p>
            <a:r>
              <a:rPr lang="en-US" dirty="0"/>
              <a:t>We went from 16 transistors on a board 4 inches on a side to billions of transistors in a chip 0.5 inches on a side </a:t>
            </a:r>
          </a:p>
        </p:txBody>
      </p:sp>
      <p:pic>
        <p:nvPicPr>
          <p:cNvPr id="7" name="Picture 6" descr="A close-up of a circuit board that is four inches on each side.  It has 16 individual transistors and about 200 resistors.">
            <a:extLst>
              <a:ext uri="{FF2B5EF4-FFF2-40B4-BE49-F238E27FC236}">
                <a16:creationId xmlns:a16="http://schemas.microsoft.com/office/drawing/2014/main" id="{3A7620E6-FB65-69EA-B2F4-0F5489EE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38" y="3333492"/>
            <a:ext cx="4184525" cy="2789683"/>
          </a:xfrm>
          <a:prstGeom prst="rect">
            <a:avLst/>
          </a:prstGeom>
        </p:spPr>
      </p:pic>
      <p:pic>
        <p:nvPicPr>
          <p:cNvPr id="4" name="Picture 3" descr="A picture of the internal layout of the Intel 4004 taken with a microscope showing gates and wires.">
            <a:extLst>
              <a:ext uri="{FF2B5EF4-FFF2-40B4-BE49-F238E27FC236}">
                <a16:creationId xmlns:a16="http://schemas.microsoft.com/office/drawing/2014/main" id="{D8B63393-942B-6354-EEC9-F207E43C7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3331"/>
            <a:ext cx="5840723" cy="4351338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7002A7F-D621-D92F-524F-3555266581DE}"/>
              </a:ext>
            </a:extLst>
          </p:cNvPr>
          <p:cNvSpPr/>
          <p:nvPr/>
        </p:nvSpPr>
        <p:spPr>
          <a:xfrm rot="20253198">
            <a:off x="4984908" y="4178570"/>
            <a:ext cx="914400" cy="3899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7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462</Words>
  <Application>Microsoft Macintosh PowerPoint</Application>
  <PresentationFormat>Widescreen</PresentationFormat>
  <Paragraphs>147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Cabin</vt:lpstr>
      <vt:lpstr>Arial</vt:lpstr>
      <vt:lpstr>Calibri</vt:lpstr>
      <vt:lpstr>Calibri Light</vt:lpstr>
      <vt:lpstr>Courier</vt:lpstr>
      <vt:lpstr>Office Theme</vt:lpstr>
      <vt:lpstr>Digital Logic and Processor Design</vt:lpstr>
      <vt:lpstr>Outline </vt:lpstr>
      <vt:lpstr>Computer Architecture</vt:lpstr>
      <vt:lpstr>PowerPoint Presentation</vt:lpstr>
      <vt:lpstr>Definitions</vt:lpstr>
      <vt:lpstr>PowerPoint Presentation</vt:lpstr>
      <vt:lpstr>PowerPoint Presentation</vt:lpstr>
      <vt:lpstr>Building Microprocessors</vt:lpstr>
      <vt:lpstr>Very Large Scale Integration</vt:lpstr>
      <vt:lpstr>CPU Design Process</vt:lpstr>
      <vt:lpstr>Starting with gates</vt:lpstr>
      <vt:lpstr>Classic Mathematical Logic Gates</vt:lpstr>
      <vt:lpstr>Mathematical Operations</vt:lpstr>
      <vt:lpstr>Storing Data</vt:lpstr>
      <vt:lpstr>Machine Language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Orientation</dc:title>
  <dc:creator>Severance, Charles</dc:creator>
  <cp:lastModifiedBy>Severance, Charles</cp:lastModifiedBy>
  <cp:revision>25</cp:revision>
  <dcterms:created xsi:type="dcterms:W3CDTF">2023-02-25T13:30:24Z</dcterms:created>
  <dcterms:modified xsi:type="dcterms:W3CDTF">2025-08-21T12:38:24Z</dcterms:modified>
</cp:coreProperties>
</file>